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g>
</file>

<file path=ppt/media/image15.jpeg>
</file>

<file path=ppt/media/image16.jpeg>
</file>

<file path=ppt/media/image17.jpg>
</file>

<file path=ppt/media/image18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069446-102A-DBD6-FBF8-49F29BFF66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F23F9E-0163-DBFB-E2AA-A8481D6F5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09E8AC-B8B1-3791-4C5D-71E409971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A5F73C-E8FF-A2AB-A408-A01B9FF15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DC6CC2-7A44-A66D-5BC0-091A3CFA9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801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963D28-F363-B045-A257-09B8C0A23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812D3EF-0A3B-53E5-085C-B89F0C2E2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9271C3-253F-8115-56F6-19EDC7117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BD7C73-AEAC-CE27-FD88-AA4930D72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A969B9-DA37-F7C3-AE2A-86BD76D9A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97952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32FFF99-933A-E04B-96D2-942C7DD47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0C259ED-081B-C254-B326-251D64732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8A368E-2F50-7E5A-4213-740AD2C5C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2A6EA7-94A7-0E8A-1094-52215346C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C10C650-B407-366B-9739-73D786200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87135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5FD9BF-BECE-97C6-83BB-05E557DE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992B65-FADC-1F59-E95F-6ED449BE8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EFC966-291E-3F65-369C-04718DC2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8C1180-4B01-B2FC-67A1-78BF5B9B5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A809A8-0421-9E8B-CB53-40468528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32599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DDD6B7-A5B5-CD81-6D82-230AD68E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A1E205-0EE2-C4E0-EF8C-C38C5E89B7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2A87798-43CE-FB75-D00C-8EB21D5D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FFDD34-8E3B-B29C-33B2-45AF0BE8E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87EBA6-4E59-0074-42A5-63F0AF45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48288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ED0B64-2FC2-85AD-A128-97546F9BB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3C9A95-5A76-1778-6361-2DC82CE1BD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8594601-3E0B-5FBA-F40F-2ABEFB065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8B904C5-B692-71AD-B1FD-3DC1B8A7D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4645B9-F232-6D21-BAB8-95CE0F6CE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636DFF-5373-A0A5-0CAC-66B2CAB3B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87252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B5A334-3BFF-FD38-E8F8-0F39DEFC2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C629F8-627C-0F16-56C6-3CDBBD2BC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5291A2B-FCB6-4C42-7D8D-2ED19F6EB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A0F0FB6-93B5-CC59-09FE-568862ED92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ABC0C62-5132-1DB4-B519-FD24B179C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C99CFB3-AD8B-04EE-C990-995715CC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1966C7F-95A3-8A8C-3A3B-4B6A6AF5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72E9F7F-B5C2-3A94-467D-94C8FEEFE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0607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C257D-F21B-58F3-23DF-F3DFF1D39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D64530C-C802-5E86-3EEC-6028944D8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5D0952-E75A-2123-4DA6-CA880BDC5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628E647-B03B-9CB9-40E7-D1AD2852D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17978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6E4A23-61F7-EE17-06ED-B93B586E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CB736B0-CB26-4CA4-DD25-A2D28F1FD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3998B54-1FA8-53EE-7894-24B1E3086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30800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7FE621-03CD-1CA7-F974-A7EEDE927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5DB2AD-D852-27EF-406E-3A9A1555B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A37D8D8-693C-0563-4A41-AF345BF55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CA8D82-0565-FA76-87D5-1F87402F7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9BB410-8A06-9A18-DED7-192C40743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AE4AE0-4E94-3589-4DAA-81A934D9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25904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57FFEA-038A-595A-3C32-AFCCB0D0E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E5A2FA1-FA8B-CF36-5755-B353CD17BF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F5743B-F23E-F83D-C825-D34E1F73A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BB8BD1-B7C8-A5C9-93F6-FB1ED475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042CF2-4569-DBA8-EC31-2C2EAD85F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650D4E-44EB-CF91-BEFE-7425CA07F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575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BFEE52B-01B7-6B3F-1FF3-875EB651A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3F17BB-D169-B209-CCA3-F5C98425F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8D2856-8703-013C-5139-185CA75258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F11C5-05C1-4272-916F-99F52D5D7A1D}" type="datetimeFigureOut">
              <a:rPr lang="es-AR" smtClean="0"/>
              <a:t>30/6/2022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A1DAEC-1E57-2938-FA9A-8B91505E2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12D26E-80BF-78E1-EDE7-DED940995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3F52D9-4FA6-41F5-A863-087C27E29FA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86900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53256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7C3C32-2DAB-81F0-3875-045BDC6FE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348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ACTIVIDADES CLAVE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96B8C9-7BA5-4049-52C7-FD62736B4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6676" y="2210936"/>
            <a:ext cx="9538648" cy="3870491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Materia prima y proveedores 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Producción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Capacitaciones en la técnica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Investigación de nuevas tendencias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Creación y actualización de contenido en redes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Promoción 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Respuesta a consultas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Participación de eventos masivos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Registro de costos, ingresos y egresos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16950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EFBFB-61D6-CD1C-034F-2B8105EC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7023" y="253457"/>
            <a:ext cx="5119689" cy="1307057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RECURSOS CLAVE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B6C167-2F4A-A9E4-E043-62A9C4741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3965" y="1669279"/>
            <a:ext cx="5385803" cy="3651277"/>
          </a:xfrm>
        </p:spPr>
        <p:txBody>
          <a:bodyPr/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Materiales de calidad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Conocimiento de la técnica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Capacitaciones</a:t>
            </a:r>
            <a:endParaRPr lang="es-AR" b="1" dirty="0"/>
          </a:p>
        </p:txBody>
      </p:sp>
      <p:pic>
        <p:nvPicPr>
          <p:cNvPr id="5" name="Imagen 4" descr="Imagen que contiene pila, tabla, viejo, puesto&#10;&#10;Descripción generada automáticamente">
            <a:extLst>
              <a:ext uri="{FF2B5EF4-FFF2-40B4-BE49-F238E27FC236}">
                <a16:creationId xmlns:a16="http://schemas.microsoft.com/office/drawing/2014/main" id="{C450BB35-1370-C52A-2159-FD3DE66EB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73194" y="4014885"/>
            <a:ext cx="3175543" cy="1786243"/>
          </a:xfrm>
          <a:prstGeom prst="rect">
            <a:avLst/>
          </a:prstGeom>
        </p:spPr>
      </p:pic>
      <p:pic>
        <p:nvPicPr>
          <p:cNvPr id="7" name="Imagen 6" descr="Imagen que contiene café, viendo, gato, puesto&#10;&#10;Descripción generada automáticamente">
            <a:extLst>
              <a:ext uri="{FF2B5EF4-FFF2-40B4-BE49-F238E27FC236}">
                <a16:creationId xmlns:a16="http://schemas.microsoft.com/office/drawing/2014/main" id="{B5FFE2AD-CBBE-CB74-4FA7-F01EFAD320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15565" y="1257271"/>
            <a:ext cx="3175543" cy="1786243"/>
          </a:xfrm>
          <a:prstGeom prst="rect">
            <a:avLst/>
          </a:prstGeom>
        </p:spPr>
      </p:pic>
      <p:pic>
        <p:nvPicPr>
          <p:cNvPr id="9" name="Imagen 8" descr="Imagen que contiene objeto, tabla, vistiendo, sostener&#10;&#10;Descripción generada automáticamente">
            <a:extLst>
              <a:ext uri="{FF2B5EF4-FFF2-40B4-BE49-F238E27FC236}">
                <a16:creationId xmlns:a16="http://schemas.microsoft.com/office/drawing/2014/main" id="{16FEAEF5-C392-E96A-9883-5839B44E9B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26813" y="839342"/>
            <a:ext cx="3175543" cy="1786243"/>
          </a:xfrm>
          <a:prstGeom prst="rect">
            <a:avLst/>
          </a:prstGeom>
        </p:spPr>
      </p:pic>
      <p:pic>
        <p:nvPicPr>
          <p:cNvPr id="11" name="Imagen 10" descr="Imagen que contiene exterior, pasto, hombre, hecho de madera&#10;&#10;Descripción generada automáticamente">
            <a:extLst>
              <a:ext uri="{FF2B5EF4-FFF2-40B4-BE49-F238E27FC236}">
                <a16:creationId xmlns:a16="http://schemas.microsoft.com/office/drawing/2014/main" id="{53C23A0A-58D7-C35D-A826-8E0950AE98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195" y="3494917"/>
            <a:ext cx="1786243" cy="3175543"/>
          </a:xfrm>
          <a:prstGeom prst="rect">
            <a:avLst/>
          </a:prstGeom>
        </p:spPr>
      </p:pic>
      <p:pic>
        <p:nvPicPr>
          <p:cNvPr id="13" name="Imagen 12" descr="Grupo de personas en un escenario&#10;&#10;Descripción generada automáticamente">
            <a:extLst>
              <a:ext uri="{FF2B5EF4-FFF2-40B4-BE49-F238E27FC236}">
                <a16:creationId xmlns:a16="http://schemas.microsoft.com/office/drawing/2014/main" id="{FA97B9A2-4935-7100-5056-72DDEABAF4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525" y="4322662"/>
            <a:ext cx="3852466" cy="1732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49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C221A8-E430-2E98-F5D6-ED1F8FC92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25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SOCIOS CLAVE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ADC70C-4C13-9E2C-FDC6-152B83E29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3624" y="2122417"/>
            <a:ext cx="9224749" cy="4193038"/>
          </a:xfrm>
        </p:spPr>
        <p:txBody>
          <a:bodyPr>
            <a:normAutofit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Proveedores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Espacios de capacitación </a:t>
            </a: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Ferias de la ciudad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Emprendedores aliados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Espacios de comercialización y difusión </a:t>
            </a: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Bancos, Mercado Pago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just">
              <a:buNone/>
            </a:pPr>
            <a:endParaRPr lang="es-AR" sz="2000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23775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99EED-E1EA-72B9-F222-AF39A3541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2443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ESTRUCTURA DE COSTOS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EC593B-A066-AE6E-B6E9-1602E961A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7322" y="2263171"/>
            <a:ext cx="8397355" cy="3550775"/>
          </a:xfrm>
        </p:spPr>
        <p:txBody>
          <a:bodyPr>
            <a:normAutofit lnSpcReduction="10000"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La actividad del emprendimiento se desarrolla en el mismo lugar donde vivo, por lo que en este momento los costos fijos están compartidos</a:t>
            </a:r>
          </a:p>
          <a:p>
            <a:pPr marL="0" indent="0" algn="just">
              <a:buNone/>
            </a:pP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Los costos más importantes son los referidos a la materia prima, publicidad, ferias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00455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E700C-BD89-28DE-1F0B-FFF7090E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619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FLUJO DE INGRESOS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845797-CCFF-2832-5C3C-80967AC0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728" y="2142700"/>
            <a:ext cx="9384541" cy="4254642"/>
          </a:xfrm>
        </p:spPr>
        <p:txBody>
          <a:bodyPr>
            <a:normAutofit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Entrada de dinero: venta directa y a intermediarios</a:t>
            </a:r>
          </a:p>
          <a:p>
            <a:pPr marL="0" indent="0" algn="just">
              <a:buNone/>
            </a:pP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Medios de pago: efectivo, transferencia, tarjetas</a:t>
            </a:r>
          </a:p>
          <a:p>
            <a:pPr marL="0" indent="0" algn="just">
              <a:buNone/>
            </a:pP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I</a:t>
            </a:r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ncentivo económico</a:t>
            </a:r>
            <a:endParaRPr lang="es-AR" b="1" dirty="0"/>
          </a:p>
        </p:txBody>
      </p:sp>
    </p:spTree>
    <p:extLst>
      <p:ext uri="{BB962C8B-B14F-4D97-AF65-F5344CB8AC3E}">
        <p14:creationId xmlns:p14="http://schemas.microsoft.com/office/powerpoint/2010/main" val="764974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7BF199-9F87-8E64-2F9E-D939998C0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6748" y="1714499"/>
            <a:ext cx="8278504" cy="3429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5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¡MUCHAS GRACIAS!</a:t>
            </a:r>
          </a:p>
          <a:p>
            <a:pPr marL="0" indent="0" algn="ctr">
              <a:buNone/>
            </a:pPr>
            <a:endParaRPr lang="es-ES" sz="5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endParaRPr lang="es-ES" sz="5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@variete.ar</a:t>
            </a:r>
          </a:p>
          <a:p>
            <a:pPr marL="0" indent="0" algn="ctr">
              <a:buNone/>
            </a:pPr>
            <a:endParaRPr lang="es-AR" sz="5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6947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D41B7E-092A-3E79-9A5C-95AC724E2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819" y="1468047"/>
            <a:ext cx="9192362" cy="4604294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AR" sz="4000" b="1" dirty="0" err="1">
                <a:solidFill>
                  <a:srgbClr val="FFC000"/>
                </a:solidFill>
                <a:effectLst/>
                <a:latin typeface="Cavolini" panose="020B0502040204020203" pitchFamily="66" charset="0"/>
                <a:ea typeface="Calibri" panose="020F0502020204030204" pitchFamily="34" charset="0"/>
                <a:cs typeface="Cavolini" panose="020B0502040204020203" pitchFamily="66" charset="0"/>
              </a:rPr>
              <a:t>Variete</a:t>
            </a:r>
            <a:r>
              <a:rPr lang="es-AR" sz="4000" b="1" dirty="0">
                <a:solidFill>
                  <a:srgbClr val="FFC000"/>
                </a:solidFill>
                <a:effectLst/>
                <a:latin typeface="Cavolini" panose="020B0502040204020203" pitchFamily="66" charset="0"/>
                <a:ea typeface="Calibri" panose="020F0502020204030204" pitchFamily="34" charset="0"/>
                <a:cs typeface="Cavolini" panose="020B0502040204020203" pitchFamily="66" charset="0"/>
              </a:rPr>
              <a:t> está para ayudarte a que tu casa sea la más linda del mundo. Que sea un lugar cómodo, para disfrutar todos los días, pasar tus momentos y que te sientas feliz. </a:t>
            </a:r>
          </a:p>
          <a:p>
            <a:pPr marL="0" indent="0" algn="ctr">
              <a:buNone/>
            </a:pPr>
            <a:endParaRPr lang="es-AR" sz="4000" b="1" dirty="0">
              <a:solidFill>
                <a:srgbClr val="FFC000"/>
              </a:solidFill>
              <a:latin typeface="Cavolini" panose="020B0502040204020203" pitchFamily="66" charset="0"/>
              <a:ea typeface="Calibri" panose="020F0502020204030204" pitchFamily="34" charset="0"/>
              <a:cs typeface="Cavolini" panose="020B0502040204020203" pitchFamily="66" charset="0"/>
            </a:endParaRPr>
          </a:p>
          <a:p>
            <a:pPr marL="0" indent="0" algn="ctr">
              <a:buNone/>
            </a:pPr>
            <a:r>
              <a:rPr lang="es-AR" sz="4000" b="1" dirty="0">
                <a:solidFill>
                  <a:srgbClr val="FFC000"/>
                </a:solidFill>
                <a:effectLst/>
                <a:latin typeface="Cavolini" panose="020B0502040204020203" pitchFamily="66" charset="0"/>
                <a:ea typeface="Calibri" panose="020F0502020204030204" pitchFamily="34" charset="0"/>
                <a:cs typeface="Cavolini" panose="020B0502040204020203" pitchFamily="66" charset="0"/>
              </a:rPr>
              <a:t>¡Tu casa, tu lugar!</a:t>
            </a: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050006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028E8A-91F7-35A4-ECCE-456B05AD3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4753" y="858197"/>
            <a:ext cx="4904493" cy="5515898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s-ES" sz="39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Objetos funcionales y para la decoración de hogar.</a:t>
            </a:r>
          </a:p>
          <a:p>
            <a:pPr marL="0" indent="0" algn="ctr">
              <a:buNone/>
            </a:pPr>
            <a:endParaRPr lang="es-ES" sz="39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r>
              <a:rPr lang="es-ES" sz="3900" b="1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</a:t>
            </a:r>
            <a:r>
              <a:rPr lang="es-ES" sz="39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ealizados con la técnica de macramé.</a:t>
            </a:r>
          </a:p>
          <a:p>
            <a:pPr marL="0" indent="0" algn="ctr">
              <a:buNone/>
            </a:pPr>
            <a:r>
              <a:rPr lang="es-ES" sz="3900" b="1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 </a:t>
            </a:r>
          </a:p>
          <a:p>
            <a:pPr marL="0" indent="0" algn="ctr">
              <a:buNone/>
            </a:pPr>
            <a:r>
              <a:rPr lang="es-ES" sz="39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Utilizando fibras naturales como el hilo de algodón y yute. </a:t>
            </a:r>
            <a:endParaRPr lang="es-AR" sz="39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endParaRPr lang="es-AR" dirty="0"/>
          </a:p>
        </p:txBody>
      </p:sp>
      <p:pic>
        <p:nvPicPr>
          <p:cNvPr id="5" name="Imagen 4" descr="Imagen que contiene pastel, pieza, pequeño, frente&#10;&#10;Descripción generada automáticamente">
            <a:extLst>
              <a:ext uri="{FF2B5EF4-FFF2-40B4-BE49-F238E27FC236}">
                <a16:creationId xmlns:a16="http://schemas.microsoft.com/office/drawing/2014/main" id="{0EE820AE-7A45-D054-0FB0-BA5632AB2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75" y="1330594"/>
            <a:ext cx="1741999" cy="3096887"/>
          </a:xfrm>
          <a:prstGeom prst="rect">
            <a:avLst/>
          </a:prstGeom>
        </p:spPr>
      </p:pic>
      <p:pic>
        <p:nvPicPr>
          <p:cNvPr id="7" name="Imagen 6" descr="Imagen que contiene animal&#10;&#10;Descripción generada automáticamente">
            <a:extLst>
              <a:ext uri="{FF2B5EF4-FFF2-40B4-BE49-F238E27FC236}">
                <a16:creationId xmlns:a16="http://schemas.microsoft.com/office/drawing/2014/main" id="{BD057E3E-664F-5A0C-D7EB-69F59F3EC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807" y="3616146"/>
            <a:ext cx="1741999" cy="3096887"/>
          </a:xfrm>
          <a:prstGeom prst="rect">
            <a:avLst/>
          </a:prstGeom>
        </p:spPr>
      </p:pic>
      <p:pic>
        <p:nvPicPr>
          <p:cNvPr id="9" name="Imagen 8" descr="Imagen que contiene exterior, grande, árbol&#10;&#10;Descripción generada automáticamente">
            <a:extLst>
              <a:ext uri="{FF2B5EF4-FFF2-40B4-BE49-F238E27FC236}">
                <a16:creationId xmlns:a16="http://schemas.microsoft.com/office/drawing/2014/main" id="{9EEADBF2-4650-213D-7A51-3F4D86A232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24979" y="822410"/>
            <a:ext cx="3096883" cy="174199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3924ACD-17B9-8DEC-0618-BB7CE859D4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444750" y="1009560"/>
            <a:ext cx="3096883" cy="1741997"/>
          </a:xfrm>
          <a:prstGeom prst="rect">
            <a:avLst/>
          </a:prstGeom>
        </p:spPr>
      </p:pic>
      <p:pic>
        <p:nvPicPr>
          <p:cNvPr id="15" name="Imagen 14" descr="Imagen que contiene collar, elefante&#10;&#10;Descripción generada automáticamente">
            <a:extLst>
              <a:ext uri="{FF2B5EF4-FFF2-40B4-BE49-F238E27FC236}">
                <a16:creationId xmlns:a16="http://schemas.microsoft.com/office/drawing/2014/main" id="{815B568A-3DA4-9FAB-09DA-DD27D7ED7C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723" y="3630166"/>
            <a:ext cx="1741999" cy="309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22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91A85D-0687-784B-0CDC-1D92C11D74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86270" y="346607"/>
            <a:ext cx="5989486" cy="669576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4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MACRAME</a:t>
            </a:r>
          </a:p>
          <a:p>
            <a:pPr marL="0" indent="0" algn="ctr">
              <a:buNone/>
            </a:pPr>
            <a:endParaRPr lang="es-ES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r>
              <a:rPr lang="es-ES" sz="35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La técnica permite un numero infinito de diseños, pudiendo incluso </a:t>
            </a:r>
            <a:r>
              <a:rPr lang="es-AR" sz="35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personalizar medidas y los detalles para hacer que el producto sea único. </a:t>
            </a:r>
            <a:r>
              <a:rPr lang="es-ES" sz="35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También se usa para intervenir un objeto, reutilizándolo.</a:t>
            </a:r>
            <a:endParaRPr lang="es-AR" sz="3500" b="1" dirty="0">
              <a:solidFill>
                <a:srgbClr val="FFC000"/>
              </a:solidFill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endParaRPr lang="es-AR" sz="4000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endParaRPr lang="es-AR" sz="4000" dirty="0">
              <a:solidFill>
                <a:srgbClr val="FFC000"/>
              </a:solidFill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 algn="ctr">
              <a:buNone/>
            </a:pPr>
            <a:endParaRPr lang="es-ES" sz="4000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</p:txBody>
      </p:sp>
      <p:pic>
        <p:nvPicPr>
          <p:cNvPr id="5" name="Imagen 4" descr="Una cama en una habitación&#10;&#10;Descripción generada automáticamente con confianza baja">
            <a:extLst>
              <a:ext uri="{FF2B5EF4-FFF2-40B4-BE49-F238E27FC236}">
                <a16:creationId xmlns:a16="http://schemas.microsoft.com/office/drawing/2014/main" id="{74D46573-0AB4-4B6E-8C49-D7D2694812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9347" y="3206949"/>
            <a:ext cx="1793343" cy="3188166"/>
          </a:xfrm>
          <a:prstGeom prst="rect">
            <a:avLst/>
          </a:prstGeom>
        </p:spPr>
      </p:pic>
      <p:pic>
        <p:nvPicPr>
          <p:cNvPr id="7" name="Imagen 6" descr="Imagen que contiene exterior, pasto, viendo, pequeño&#10;&#10;Descripción generada automáticamente">
            <a:extLst>
              <a:ext uri="{FF2B5EF4-FFF2-40B4-BE49-F238E27FC236}">
                <a16:creationId xmlns:a16="http://schemas.microsoft.com/office/drawing/2014/main" id="{C6D8FF51-C89A-A369-6B26-3CFB5CB20A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41925" y="1908798"/>
            <a:ext cx="3188165" cy="1793343"/>
          </a:xfrm>
          <a:prstGeom prst="rect">
            <a:avLst/>
          </a:prstGeom>
        </p:spPr>
      </p:pic>
      <p:pic>
        <p:nvPicPr>
          <p:cNvPr id="9" name="Imagen 8" descr="Mesa de madera&#10;&#10;Descripción generada automáticamente con confianza baja">
            <a:extLst>
              <a:ext uri="{FF2B5EF4-FFF2-40B4-BE49-F238E27FC236}">
                <a16:creationId xmlns:a16="http://schemas.microsoft.com/office/drawing/2014/main" id="{B8D17038-3B9A-E14F-6A20-687D001417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56927" y="3904360"/>
            <a:ext cx="3188167" cy="179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6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151A5-5D34-317A-E7E2-008F5ACDA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562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NECESIDAD/PROBLEMA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850F4E-2ADC-81AD-2E5E-60FEAF38F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4389" y="2823074"/>
            <a:ext cx="8423222" cy="403492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35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Cumplir el deseo del cliente que sueña con ambientar y renovar su hogar y transformarlo en un lugar cómodo, cálido, con estilo propio o de tendencia actual. </a:t>
            </a:r>
            <a:endParaRPr lang="es-AR" sz="35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marL="0" indent="0">
              <a:buNone/>
            </a:pPr>
            <a:endParaRPr lang="es-AR" sz="3500" dirty="0"/>
          </a:p>
        </p:txBody>
      </p:sp>
    </p:spTree>
    <p:extLst>
      <p:ext uri="{BB962C8B-B14F-4D97-AF65-F5344CB8AC3E}">
        <p14:creationId xmlns:p14="http://schemas.microsoft.com/office/powerpoint/2010/main" val="1006796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F3CE1B-F46D-28DD-8DC8-50BFD17A1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6580" y="1078173"/>
            <a:ext cx="8678839" cy="655093"/>
          </a:xfrm>
        </p:spPr>
        <p:txBody>
          <a:bodyPr>
            <a:noAutofit/>
          </a:bodyPr>
          <a:lstStyle/>
          <a:p>
            <a:pPr algn="ctr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El compromiso es lograr la satisfacción del cliente a través de una experiencia de calidad tanto en la atención como del producto a adquirir.</a:t>
            </a:r>
            <a:br>
              <a:rPr lang="es-A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AR" sz="20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EC89AC-0CBF-3ADD-1661-F452F771F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5738" y="2210937"/>
            <a:ext cx="6340522" cy="4320868"/>
          </a:xfrm>
        </p:spPr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endParaRPr lang="es-AR" sz="3200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Elaboración totalmente manual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Revalorización de técnicas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Calidad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Atención al detalle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Diseños personalizados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Times New Roman" panose="02020603050405020304" pitchFamily="18" charset="0"/>
                <a:cs typeface="Cavolini" panose="03000502040302020204" pitchFamily="66" charset="0"/>
              </a:rPr>
              <a:t>Cercanía con el cliente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Compromiso y responsabilidad</a:t>
            </a:r>
          </a:p>
          <a:p>
            <a:pPr algn="just"/>
            <a:r>
              <a:rPr lang="es-AR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Puntualidad en la entrega</a:t>
            </a:r>
          </a:p>
          <a:p>
            <a:pPr algn="just"/>
            <a:r>
              <a:rPr lang="es-ES" sz="32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Precios justos</a:t>
            </a:r>
            <a:endParaRPr lang="es-AR" sz="32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745780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AF131D-A6DD-6C3D-35A1-B049504A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796" y="624433"/>
            <a:ext cx="9470408" cy="1845812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RELACION CON LOS CLIENTES</a:t>
            </a:r>
            <a:br>
              <a:rPr lang="es-ES" sz="2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</a:br>
            <a:br>
              <a:rPr lang="es-ES" sz="2000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</a:br>
            <a:r>
              <a:rPr lang="es-ES" sz="33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Acompaño al cliente antes, durante y después del proyecto</a:t>
            </a:r>
            <a:br>
              <a:rPr lang="es-AR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AR" sz="20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BAB4B31-B7E6-A1A2-9BD4-7CCDB2D06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4091" y="2860888"/>
            <a:ext cx="9063817" cy="3684801"/>
          </a:xfrm>
        </p:spPr>
        <p:txBody>
          <a:bodyPr>
            <a:normAutofit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Atención personalizada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Respuesta rápida a consultas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Asesoramiento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Diseño del proyecto junto con el cliente </a:t>
            </a:r>
          </a:p>
          <a:p>
            <a:pPr marL="0" indent="0" algn="just">
              <a:buNone/>
            </a:pPr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(</a:t>
            </a:r>
            <a:r>
              <a:rPr lang="es-AR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colores, patrones, texturas</a:t>
            </a:r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) 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Seguimiento y contacto luego de efectuada la venta</a:t>
            </a:r>
            <a:endParaRPr lang="es-AR" sz="3000" b="1" dirty="0"/>
          </a:p>
        </p:txBody>
      </p:sp>
    </p:spTree>
    <p:extLst>
      <p:ext uri="{BB962C8B-B14F-4D97-AF65-F5344CB8AC3E}">
        <p14:creationId xmlns:p14="http://schemas.microsoft.com/office/powerpoint/2010/main" val="1984876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6FC4AD-C29C-53A9-FBBB-BD6988B0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207" y="1078884"/>
            <a:ext cx="4543566" cy="1376790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CANALES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4F1D21-090E-D6B1-222F-2C2BCCB2D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7167" y="4044849"/>
            <a:ext cx="6082910" cy="2813151"/>
          </a:xfrm>
        </p:spPr>
        <p:txBody>
          <a:bodyPr>
            <a:normAutofit/>
          </a:bodyPr>
          <a:lstStyle/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Clientes directos (boca en boca)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Ferias </a:t>
            </a:r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y eventos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A través de </a:t>
            </a:r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redes sociales</a:t>
            </a:r>
            <a:endParaRPr lang="es-AR" sz="30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30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Comercios</a:t>
            </a:r>
            <a:endParaRPr lang="es-AR" b="1" dirty="0"/>
          </a:p>
        </p:txBody>
      </p:sp>
      <p:pic>
        <p:nvPicPr>
          <p:cNvPr id="7" name="Imagen 6" descr="Imagen que contiene tabla, interior, pieza, pastel&#10;&#10;Descripción generada automáticamente">
            <a:extLst>
              <a:ext uri="{FF2B5EF4-FFF2-40B4-BE49-F238E27FC236}">
                <a16:creationId xmlns:a16="http://schemas.microsoft.com/office/drawing/2014/main" id="{8F9C838F-56EF-12FD-3E46-C187B9B12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80779" y="832562"/>
            <a:ext cx="3323441" cy="1869435"/>
          </a:xfrm>
          <a:prstGeom prst="rect">
            <a:avLst/>
          </a:prstGeom>
        </p:spPr>
      </p:pic>
      <p:pic>
        <p:nvPicPr>
          <p:cNvPr id="9" name="Imagen 8" descr="Imagen que contiene hombre, vistiendo, parado, sostener&#10;&#10;Descripción generada automáticamente">
            <a:extLst>
              <a:ext uri="{FF2B5EF4-FFF2-40B4-BE49-F238E27FC236}">
                <a16:creationId xmlns:a16="http://schemas.microsoft.com/office/drawing/2014/main" id="{96A04A77-71D5-DBCA-8AD7-06378FE402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62184" y="1044102"/>
            <a:ext cx="3323441" cy="1869435"/>
          </a:xfrm>
          <a:prstGeom prst="rect">
            <a:avLst/>
          </a:prstGeom>
        </p:spPr>
      </p:pic>
      <p:pic>
        <p:nvPicPr>
          <p:cNvPr id="12" name="Imagen 11" descr="Imagen que contiene hecho de madera, silla, tabla, pequeño&#10;&#10;Descripción generada automáticamente">
            <a:extLst>
              <a:ext uri="{FF2B5EF4-FFF2-40B4-BE49-F238E27FC236}">
                <a16:creationId xmlns:a16="http://schemas.microsoft.com/office/drawing/2014/main" id="{9152F5F5-5B50-8162-FDAF-56E41EA97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729" y="2862619"/>
            <a:ext cx="2449499" cy="332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50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74F46-B071-455D-B16D-BA49E7E06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795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ES" sz="4000" b="1" dirty="0">
                <a:solidFill>
                  <a:srgbClr val="FFC000"/>
                </a:solidFill>
                <a:latin typeface="Cavolini" panose="03000502040302020204" pitchFamily="66" charset="0"/>
                <a:cs typeface="Cavolini" panose="03000502040302020204" pitchFamily="66" charset="0"/>
              </a:rPr>
              <a:t>SEGMENTO DE CLIENTES</a:t>
            </a:r>
            <a:endParaRPr lang="es-AR" sz="4000" b="1" dirty="0">
              <a:solidFill>
                <a:srgbClr val="FFC000"/>
              </a:solidFill>
              <a:latin typeface="Cavolini" panose="03000502040302020204" pitchFamily="66" charset="0"/>
              <a:cs typeface="Cavolini" panose="03000502040302020204" pitchFamily="66" charset="0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16B132-AE70-82FA-8BC6-FF36BD5C6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70" y="2026883"/>
            <a:ext cx="9770660" cy="4343163"/>
          </a:xfrm>
        </p:spPr>
        <p:txBody>
          <a:bodyPr>
            <a:normAutofit/>
          </a:bodyPr>
          <a:lstStyle/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Personas interesadas en la decoración de su hogar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Buscan un estilo decorativo personal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Buscan productos con características distintivas, de calidad 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Usan las redes sociales para ver tendencias en decoración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Buscan renovar productos ya existentes 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Les gustan los entornos naturales, rústicos 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Valoran saberes tradicionales, el trabajo artesanal 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Concurren a ferias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pPr algn="just"/>
            <a:r>
              <a:rPr lang="es-ES" sz="2100" b="1" dirty="0">
                <a:solidFill>
                  <a:srgbClr val="FFC000"/>
                </a:solidFill>
                <a:effectLst/>
                <a:latin typeface="Cavolini" panose="03000502040302020204" pitchFamily="66" charset="0"/>
                <a:ea typeface="Calibri" panose="020F0502020204030204" pitchFamily="34" charset="0"/>
                <a:cs typeface="Cavolini" panose="03000502040302020204" pitchFamily="66" charset="0"/>
              </a:rPr>
              <a:t>Locales de venta minorista que tienen esos mismos intereses</a:t>
            </a:r>
            <a:endParaRPr lang="es-AR" sz="2100" b="1" dirty="0">
              <a:solidFill>
                <a:srgbClr val="FFC000"/>
              </a:solidFill>
              <a:effectLst/>
              <a:latin typeface="Cavolini" panose="03000502040302020204" pitchFamily="66" charset="0"/>
              <a:ea typeface="Calibri" panose="020F0502020204030204" pitchFamily="34" charset="0"/>
              <a:cs typeface="Cavolini" panose="03000502040302020204" pitchFamily="66" charset="0"/>
            </a:endParaRPr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540329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458</Words>
  <Application>Microsoft Office PowerPoint</Application>
  <PresentationFormat>Panorámica</PresentationFormat>
  <Paragraphs>82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Cavolini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NECESIDAD/PROBLEMA</vt:lpstr>
      <vt:lpstr>El compromiso es lograr la satisfacción del cliente a través de una experiencia de calidad tanto en la atención como del producto a adquirir. </vt:lpstr>
      <vt:lpstr>RELACION CON LOS CLIENTES  Acompaño al cliente antes, durante y después del proyecto </vt:lpstr>
      <vt:lpstr>CANALES</vt:lpstr>
      <vt:lpstr>SEGMENTO DE CLIENTES</vt:lpstr>
      <vt:lpstr>ACTIVIDADES CLAVE</vt:lpstr>
      <vt:lpstr>RECURSOS CLAVE</vt:lpstr>
      <vt:lpstr>SOCIOS CLAVE</vt:lpstr>
      <vt:lpstr>ESTRUCTURA DE COSTOS</vt:lpstr>
      <vt:lpstr>FLUJO DE INGRESOS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Maria Quilici</dc:creator>
  <cp:lastModifiedBy>Jose Maria Quilici</cp:lastModifiedBy>
  <cp:revision>4</cp:revision>
  <dcterms:created xsi:type="dcterms:W3CDTF">2022-06-30T23:00:06Z</dcterms:created>
  <dcterms:modified xsi:type="dcterms:W3CDTF">2022-07-01T01:13:31Z</dcterms:modified>
</cp:coreProperties>
</file>

<file path=docProps/thumbnail.jpeg>
</file>